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301" r:id="rId2"/>
    <p:sldId id="293" r:id="rId3"/>
    <p:sldId id="323" r:id="rId4"/>
    <p:sldId id="324" r:id="rId5"/>
    <p:sldId id="325" r:id="rId6"/>
    <p:sldId id="328" r:id="rId7"/>
    <p:sldId id="327" r:id="rId8"/>
    <p:sldId id="326" r:id="rId9"/>
    <p:sldId id="266" r:id="rId10"/>
    <p:sldId id="273" r:id="rId11"/>
    <p:sldId id="275" r:id="rId12"/>
    <p:sldId id="289" r:id="rId13"/>
    <p:sldId id="299" r:id="rId14"/>
    <p:sldId id="264" r:id="rId15"/>
    <p:sldId id="276" r:id="rId16"/>
    <p:sldId id="302" r:id="rId17"/>
    <p:sldId id="278" r:id="rId18"/>
    <p:sldId id="258" r:id="rId19"/>
    <p:sldId id="259" r:id="rId20"/>
    <p:sldId id="280" r:id="rId21"/>
    <p:sldId id="262" r:id="rId22"/>
    <p:sldId id="282" r:id="rId23"/>
    <p:sldId id="263" r:id="rId24"/>
    <p:sldId id="283" r:id="rId25"/>
    <p:sldId id="303" r:id="rId26"/>
    <p:sldId id="304" r:id="rId27"/>
    <p:sldId id="296" r:id="rId28"/>
    <p:sldId id="260" r:id="rId29"/>
    <p:sldId id="322" r:id="rId30"/>
    <p:sldId id="257" r:id="rId31"/>
    <p:sldId id="285" r:id="rId32"/>
    <p:sldId id="305" r:id="rId33"/>
    <p:sldId id="265" r:id="rId34"/>
    <p:sldId id="269" r:id="rId35"/>
    <p:sldId id="268" r:id="rId36"/>
    <p:sldId id="267" r:id="rId37"/>
    <p:sldId id="271" r:id="rId38"/>
    <p:sldId id="270" r:id="rId39"/>
    <p:sldId id="288" r:id="rId40"/>
    <p:sldId id="306" r:id="rId41"/>
    <p:sldId id="279" r:id="rId42"/>
    <p:sldId id="30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28"/>
    <p:restoredTop sz="94615"/>
  </p:normalViewPr>
  <p:slideViewPr>
    <p:cSldViewPr snapToGrid="0" snapToObjects="1">
      <p:cViewPr varScale="1">
        <p:scale>
          <a:sx n="82" d="100"/>
          <a:sy n="82" d="100"/>
        </p:scale>
        <p:origin x="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48897-62D1-7A42-A1EB-A14EF9FB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BEA57A-4905-A148-B473-774CF488B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B1B6B-1F1F-FA4D-B147-33D54E19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B8AD3-1D73-AD44-9224-EB00C42E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523DB8-DE0C-A640-929E-56A90A07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81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DA7C9-3D0F-2047-A8A9-43BA0854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420A9C-FA2F-C042-8232-02F3E3B18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3C24C5-6DC8-1445-B49E-E69C9CD1F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F02A1-8D1F-B74C-9DCC-EBBFE063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7B94AB-3EBC-F24A-AAFB-2775186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02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292C52-4478-3346-B4FD-D66A4ED80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66E7A3-83EC-4841-BD41-5C5555113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36CA2F-34B3-8248-A1C3-F08155BD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96F3A1-09D7-5C4B-A93D-72A148AF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FFFC60-0E5C-DD4B-AA78-36B492C0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971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82969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noProof="0"/>
              <a:t>Drag picture to placeholder or click icon to add</a:t>
            </a:r>
            <a:endParaRPr lang="zh-CN" alt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479" y="1338496"/>
            <a:ext cx="9836728" cy="930879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477" y="3638453"/>
            <a:ext cx="9803476" cy="5428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005C018-3C11-A344-A572-3676835CD0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21" y="5830321"/>
            <a:ext cx="1962979" cy="6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D987A-7272-C546-81E0-BAD76E5A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B1B78-B745-EE49-BE29-92B87A87E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CD652C-9C87-C742-9299-A4F7C431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0461F6-6B1D-F74D-A0D1-26A91915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6321E-8CEC-2149-8F29-F958E110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07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D841B-05DF-B145-A614-BA52789B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EDEA82-62FD-E848-95EE-3BF37244D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96134-8112-4943-920C-4BF95F5C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531789-3966-9D49-9AE3-15716C054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4A99F6-72DB-E04C-9B2E-6E9A1DBC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29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844B7-8603-A244-A232-BFC6A554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489BF-67BF-5645-B89B-3E6FC9B9C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77567A-B8C6-9441-A9E9-0D2059303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BB909B-80BA-5348-ADDD-4AD23D54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BB9549-F50E-444A-8F61-786B7DAB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2476C7-0C9C-E848-8256-A314AD83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7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6C4A3-5DCA-2547-BA55-DE4906AE1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595613-5E4C-CC4E-A489-863221EF4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B44B83-BAFB-8044-BA8A-9FE4C12AE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041EA9-51DD-8447-AC16-160DC793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9ABB55-5394-6044-8C4D-DF44B4D9F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256847-85E0-CD40-BB42-07775112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2FD7ED-2862-5B4E-9A02-FC4D48EF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117E9-561D-7F40-BAA9-F8225E31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369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0B190-AC38-FD43-8A2E-68CF120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B51E80-48AD-6749-96F9-3AEE5A8D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D53E56-6B31-4343-B397-82BA1B1B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A01E3E-028F-BD47-9E0C-4BFDC1A1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772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8E621A-21FB-C14F-BCCF-A2442942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91802D-4DEA-DE45-8C3E-F1C2559B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E093C9-07D9-634C-BDB5-E38D3FEB0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35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ADC6A-0275-C049-83BF-6A9F0743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4A0774-CDCF-8447-937C-CC5B0373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36DD9C-37C5-E146-BDEA-D6E4E68C9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1E82CB-CE1C-5845-B407-B0117673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02AF52-BA05-E547-AEB2-88169868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710FE2-FC61-944F-A482-261A3AAF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74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3664C-3836-4548-AA47-C19E0403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325961-25A6-1047-A97E-538EC236C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F43347-412F-DB4A-A4D8-0E412B614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A6A787-9742-224A-982E-7A7F9BC6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863F48-A23F-E543-BA0A-917DD868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251EBF-70F7-FD4B-8C6E-50754D10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75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A58DE6-922C-2E44-B92C-94303C77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8A009-829F-4B44-92D7-88F37116D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B408AC-8018-374B-B318-391FCFF8D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B9BA-234E-9240-BCA1-560DDE9D3116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1A371-BE82-CF47-83DA-E69AAD2BD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AA606F-B744-8849-A94B-C56039D39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4D37-B954-1847-9DD0-4CB06B5DDE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92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" b="98"/>
          <a:stretch/>
        </p:blipFill>
        <p:spPr/>
      </p:pic>
      <p:sp>
        <p:nvSpPr>
          <p:cNvPr id="2" name="矩形 1"/>
          <p:cNvSpPr/>
          <p:nvPr/>
        </p:nvSpPr>
        <p:spPr>
          <a:xfrm>
            <a:off x="0" y="1136650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6" name="副标题 7">
            <a:extLst>
              <a:ext uri="{FF2B5EF4-FFF2-40B4-BE49-F238E27FC236}">
                <a16:creationId xmlns:a16="http://schemas.microsoft.com/office/drawing/2014/main" id="{2542EEE9-8D36-4D61-AD8C-2F4CCB0F055A}"/>
              </a:ext>
            </a:extLst>
          </p:cNvPr>
          <p:cNvSpPr txBox="1">
            <a:spLocks/>
          </p:cNvSpPr>
          <p:nvPr/>
        </p:nvSpPr>
        <p:spPr bwMode="auto">
          <a:xfrm>
            <a:off x="466346" y="6177300"/>
            <a:ext cx="73787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宋体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rgbClr val="000090"/>
                </a:solidFill>
                <a:latin typeface="Calibri"/>
                <a:ea typeface="微软雅黑" charset="0"/>
                <a:cs typeface="Calibri"/>
              </a:rPr>
              <a:t>Xian Zhang</a:t>
            </a:r>
            <a:endParaRPr lang="zh-CN" altLang="en-US" sz="2000" b="1" dirty="0">
              <a:solidFill>
                <a:srgbClr val="000090"/>
              </a:solidFill>
              <a:latin typeface="Calibri"/>
              <a:ea typeface="微软雅黑" charset="0"/>
              <a:cs typeface="Calibri"/>
            </a:endParaRPr>
          </a:p>
        </p:txBody>
      </p:sp>
      <p:sp>
        <p:nvSpPr>
          <p:cNvPr id="4100" name="标题 6"/>
          <p:cNvSpPr>
            <a:spLocks noGrp="1"/>
          </p:cNvSpPr>
          <p:nvPr>
            <p:ph type="ctrTitle"/>
          </p:nvPr>
        </p:nvSpPr>
        <p:spPr>
          <a:xfrm>
            <a:off x="466347" y="1338264"/>
            <a:ext cx="7378699" cy="93186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90"/>
                </a:solidFill>
                <a:latin typeface="微软雅黑" charset="0"/>
                <a:ea typeface="微软雅黑" charset="0"/>
              </a:rPr>
              <a:t>Project management through programming and </a:t>
            </a:r>
            <a:r>
              <a:rPr lang="en" altLang="zh-CN" dirty="0">
                <a:solidFill>
                  <a:srgbClr val="000090"/>
                </a:solidFill>
                <a:latin typeface="微软雅黑" charset="0"/>
                <a:ea typeface="微软雅黑" charset="0"/>
              </a:rPr>
              <a:t>Best Coding Practice</a:t>
            </a:r>
            <a:endParaRPr lang="zh-CN" altLang="en-US" dirty="0">
              <a:solidFill>
                <a:srgbClr val="00009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01" name="副标题 7"/>
          <p:cNvSpPr>
            <a:spLocks noGrp="1"/>
          </p:cNvSpPr>
          <p:nvPr>
            <p:ph type="subTitle" idx="1"/>
          </p:nvPr>
        </p:nvSpPr>
        <p:spPr>
          <a:xfrm>
            <a:off x="466346" y="2635748"/>
            <a:ext cx="7378700" cy="542925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- 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 and STATA practice</a:t>
            </a:r>
          </a:p>
        </p:txBody>
      </p:sp>
    </p:spTree>
    <p:extLst>
      <p:ext uri="{BB962C8B-B14F-4D97-AF65-F5344CB8AC3E}">
        <p14:creationId xmlns:p14="http://schemas.microsoft.com/office/powerpoint/2010/main" val="79148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7A6C4-E106-1E4E-88F6-3EA23B69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Primary tools to communicate intentions in programming: 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C635ED-7D89-2F48-8C0F-67F4D7CF7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030" cy="4351338"/>
          </a:xfrm>
        </p:spPr>
        <p:txBody>
          <a:bodyPr>
            <a:normAutofit/>
          </a:bodyPr>
          <a:lstStyle/>
          <a:p>
            <a:r>
              <a:rPr lang="en" altLang="zh-CN" sz="3600" dirty="0"/>
              <a:t>Explanation:</a:t>
            </a:r>
          </a:p>
          <a:p>
            <a:pPr lvl="1"/>
            <a:r>
              <a:rPr lang="en" altLang="zh-CN" sz="3200" dirty="0"/>
              <a:t>Documentation </a:t>
            </a:r>
          </a:p>
          <a:p>
            <a:pPr lvl="1"/>
            <a:r>
              <a:rPr lang="en" altLang="zh-CN" sz="3200" dirty="0"/>
              <a:t>Comments</a:t>
            </a:r>
          </a:p>
          <a:p>
            <a:pPr lvl="1"/>
            <a:r>
              <a:rPr lang="en" altLang="zh-CN" sz="3200" dirty="0"/>
              <a:t>Variable names, constants, expressions and subroutines </a:t>
            </a:r>
          </a:p>
          <a:p>
            <a:r>
              <a:rPr lang="en" altLang="zh-CN" sz="3600" dirty="0"/>
              <a:t>*Readability:</a:t>
            </a:r>
          </a:p>
          <a:p>
            <a:pPr lvl="1"/>
            <a:r>
              <a:rPr lang="en" altLang="zh-CN" sz="3200" dirty="0">
                <a:solidFill>
                  <a:schemeClr val="tx2">
                    <a:lumMod val="90000"/>
                  </a:schemeClr>
                </a:solidFill>
              </a:rPr>
              <a:t>Vertical Alignment</a:t>
            </a:r>
          </a:p>
          <a:p>
            <a:pPr lvl="1"/>
            <a:r>
              <a:rPr lang="en" altLang="zh-CN" sz="3200" dirty="0">
                <a:solidFill>
                  <a:schemeClr val="tx2">
                    <a:lumMod val="90000"/>
                  </a:schemeClr>
                </a:solidFill>
              </a:rPr>
              <a:t>Indentation</a:t>
            </a:r>
          </a:p>
          <a:p>
            <a:endParaRPr lang="en" altLang="zh-CN" sz="3600" dirty="0"/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4094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6E54B-63D9-6D47-9B7B-40A5D4B2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Explanation: Documentation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6EFDA-D9FC-DF46-88FF-AB001789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*Program Header:</a:t>
            </a:r>
            <a:r>
              <a:rPr lang="en" altLang="zh-CN" dirty="0"/>
              <a:t> placed at the top of the program using several comment lines to summarized the project and track change.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Read.me</a:t>
            </a:r>
            <a:r>
              <a:rPr kumimoji="1" lang="en-US" altLang="zh-CN" dirty="0"/>
              <a:t> file: provide the audience with a view of your project and help them to get a quick start of your project.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Codebook: explain the variables to be used in the analyses 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068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3C4F5-CB4F-934C-BCDE-AC754880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Explanation: </a:t>
            </a:r>
            <a:r>
              <a:rPr kumimoji="1" lang="en-US" altLang="zh-CN" dirty="0" err="1"/>
              <a:t>Read.me</a:t>
            </a:r>
            <a:r>
              <a:rPr kumimoji="1" lang="en-US" altLang="zh-CN" dirty="0"/>
              <a:t>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F5E6FC-EA05-0747-8F61-C144EC77F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Motivation: problems it solved, research question it studied</a:t>
            </a:r>
          </a:p>
          <a:p>
            <a:r>
              <a:rPr kumimoji="1" lang="en-US" altLang="zh-CN" dirty="0"/>
              <a:t>Usage: how to get start with the project</a:t>
            </a:r>
          </a:p>
          <a:p>
            <a:r>
              <a:rPr kumimoji="1" lang="en-US" altLang="zh-CN" dirty="0"/>
              <a:t>Development of the project. </a:t>
            </a:r>
          </a:p>
        </p:txBody>
      </p:sp>
    </p:spTree>
    <p:extLst>
      <p:ext uri="{BB962C8B-B14F-4D97-AF65-F5344CB8AC3E}">
        <p14:creationId xmlns:p14="http://schemas.microsoft.com/office/powerpoint/2010/main" val="2517750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E2AF-5B01-2F44-AECD-BE74A212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Explanation: </a:t>
            </a:r>
            <a:r>
              <a:rPr kumimoji="1" lang="en-US" altLang="zh-CN" dirty="0"/>
              <a:t>Codebook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4FFD0-4A2C-3F44-AF8D-F8D65D2AE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Clear definition</a:t>
            </a:r>
          </a:p>
          <a:p>
            <a:r>
              <a:rPr lang="en-US" dirty="0"/>
              <a:t>For numerical variables, </a:t>
            </a:r>
            <a:r>
              <a:rPr lang="en-US" altLang="zh-CN" dirty="0"/>
              <a:t>given the range of the variables</a:t>
            </a:r>
            <a:r>
              <a:rPr lang="zh-CN" altLang="en-US" dirty="0"/>
              <a:t> </a:t>
            </a:r>
            <a:r>
              <a:rPr lang="en-US" altLang="zh-CN" dirty="0"/>
              <a:t>and related explanation, especially for missing value</a:t>
            </a:r>
            <a:endParaRPr lang="en-US" dirty="0"/>
          </a:p>
          <a:p>
            <a:r>
              <a:rPr lang="en-US" dirty="0"/>
              <a:t>For categorical variables, give the explanation for each category. 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*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78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80424-972B-9048-AEF9-E9EC4506E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Start each class with an accompanying comment that describes what it is for and how it should be used.</a:t>
            </a:r>
          </a:p>
          <a:p>
            <a:r>
              <a:rPr lang="en" altLang="zh-CN" dirty="0"/>
              <a:t>Start each function with a comment describing use of the function.</a:t>
            </a:r>
          </a:p>
          <a:p>
            <a:r>
              <a:rPr lang="en" altLang="zh-CN" dirty="0"/>
              <a:t>Only comment tricky, non-obvious, interesting or important parts of your code throughout implementation.</a:t>
            </a:r>
          </a:p>
          <a:p>
            <a:endParaRPr kumimoji="1" lang="en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BD8426A-B769-B740-BBBD-DBB8B59C366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dirty="0"/>
              <a:t>Explanation: Comments</a:t>
            </a:r>
          </a:p>
        </p:txBody>
      </p:sp>
    </p:spTree>
    <p:extLst>
      <p:ext uri="{BB962C8B-B14F-4D97-AF65-F5344CB8AC3E}">
        <p14:creationId xmlns:p14="http://schemas.microsoft.com/office/powerpoint/2010/main" val="16312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252BF-9566-4849-98A9-46A71623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Variable names, constants, expressions and subroutines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FAE91-861B-7841-8BD9-E350C407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Variable names should be descriptive enough not to require commenting. </a:t>
            </a:r>
          </a:p>
          <a:p>
            <a:r>
              <a:rPr lang="en" altLang="zh-CN" dirty="0"/>
              <a:t>If it is difficult to describe the variables in their names, provide a brief comment at declaration or add labels.</a:t>
            </a:r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265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glass building&#10;&#10;Description automatically generated">
            <a:extLst>
              <a:ext uri="{FF2B5EF4-FFF2-40B4-BE49-F238E27FC236}">
                <a16:creationId xmlns:a16="http://schemas.microsoft.com/office/drawing/2014/main" id="{88E8FCC5-C860-F34A-AB10-E19DEB81FF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0246"/>
          <a:stretch/>
        </p:blipFill>
        <p:spPr/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345D458A-080C-5144-B9CA-9D4BA9901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0" y="686964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79" y="1338496"/>
            <a:ext cx="8296930" cy="93087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Stage of Programming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1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13E5E-E1A0-9143-B8F8-8EC160D0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 of Programming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94514-61B6-CD49-B91A-8C5F3135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Before you start coding</a:t>
            </a:r>
          </a:p>
          <a:p>
            <a:r>
              <a:rPr kumimoji="1" lang="en-US" altLang="zh-CN" sz="3600" dirty="0"/>
              <a:t>During coding </a:t>
            </a:r>
          </a:p>
          <a:p>
            <a:r>
              <a:rPr kumimoji="1" lang="en-US" altLang="zh-CN" sz="3600" dirty="0"/>
              <a:t>After you finish your work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9461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F3ACE-F51A-774F-B544-455B53DF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Before you start coding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80424-972B-9048-AEF9-E9EC4506E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3600" dirty="0"/>
              <a:t>Documentation: Program Header</a:t>
            </a:r>
          </a:p>
          <a:p>
            <a:r>
              <a:rPr lang="zh-CN" altLang="en-US" sz="3600" dirty="0"/>
              <a:t>*</a:t>
            </a:r>
            <a:r>
              <a:rPr lang="en" altLang="zh-CN" sz="3600" dirty="0"/>
              <a:t>Program Setup</a:t>
            </a:r>
          </a:p>
          <a:p>
            <a:r>
              <a:rPr lang="zh-CN" altLang="en-US" sz="3600" dirty="0"/>
              <a:t>*</a:t>
            </a:r>
            <a:r>
              <a:rPr lang="en" altLang="zh-CN" sz="3600" dirty="0"/>
              <a:t>Direction</a:t>
            </a:r>
            <a:r>
              <a:rPr lang="zh-CN" altLang="en-US" sz="3600" dirty="0"/>
              <a:t> </a:t>
            </a:r>
            <a:r>
              <a:rPr lang="en-US" altLang="zh-CN" sz="3600" dirty="0"/>
              <a:t>Setup</a:t>
            </a:r>
          </a:p>
          <a:p>
            <a:r>
              <a:rPr lang="zh-CN" altLang="en-US" sz="3600" dirty="0"/>
              <a:t>*</a:t>
            </a:r>
            <a:r>
              <a:rPr lang="en-US" altLang="zh-CN" sz="3600" dirty="0"/>
              <a:t>Version</a:t>
            </a:r>
            <a:r>
              <a:rPr lang="zh-CN" altLang="en-US" sz="3600" dirty="0"/>
              <a:t> </a:t>
            </a:r>
            <a:r>
              <a:rPr lang="en-US" altLang="zh-CN" sz="3600" dirty="0"/>
              <a:t>Control</a:t>
            </a:r>
          </a:p>
          <a:p>
            <a:r>
              <a:rPr lang="zh-CN" altLang="en-US" sz="3600" dirty="0"/>
              <a:t>*</a:t>
            </a:r>
            <a:r>
              <a:rPr lang="en-US" altLang="zh-CN" sz="3600" dirty="0"/>
              <a:t>Package</a:t>
            </a:r>
          </a:p>
          <a:p>
            <a:endParaRPr lang="en" altLang="zh-CN" sz="3600" dirty="0"/>
          </a:p>
          <a:p>
            <a:endParaRPr kumimoji="1" lang="en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87792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4BFB0-BC3C-8A4C-87CB-0E7CF849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Documentation: Program Header</a:t>
            </a: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CE3D9DF2-3D27-D54A-8B95-EEE91F82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0010268" cy="4219575"/>
          </a:xfrm>
          <a:prstGeom prst="rect">
            <a:avLst/>
          </a:prstGeom>
        </p:spPr>
      </p:pic>
      <p:sp>
        <p:nvSpPr>
          <p:cNvPr id="5" name="右箭头 7">
            <a:extLst>
              <a:ext uri="{FF2B5EF4-FFF2-40B4-BE49-F238E27FC236}">
                <a16:creationId xmlns:a16="http://schemas.microsoft.com/office/drawing/2014/main" id="{C2884265-AFAE-6B47-B451-9DC9F6F99418}"/>
              </a:ext>
            </a:extLst>
          </p:cNvPr>
          <p:cNvSpPr/>
          <p:nvPr/>
        </p:nvSpPr>
        <p:spPr>
          <a:xfrm rot="10482741">
            <a:off x="8847502" y="2466467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7">
            <a:extLst>
              <a:ext uri="{FF2B5EF4-FFF2-40B4-BE49-F238E27FC236}">
                <a16:creationId xmlns:a16="http://schemas.microsoft.com/office/drawing/2014/main" id="{7BCB0F0B-5B7D-DD44-B65C-2CE1BEB983B1}"/>
              </a:ext>
            </a:extLst>
          </p:cNvPr>
          <p:cNvSpPr/>
          <p:nvPr/>
        </p:nvSpPr>
        <p:spPr>
          <a:xfrm rot="10482741">
            <a:off x="4465607" y="1697036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71BD759C-ED88-834E-8736-DB20FB5CD261}"/>
              </a:ext>
            </a:extLst>
          </p:cNvPr>
          <p:cNvSpPr/>
          <p:nvPr/>
        </p:nvSpPr>
        <p:spPr>
          <a:xfrm rot="10482741">
            <a:off x="8129570" y="3332415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7">
            <a:extLst>
              <a:ext uri="{FF2B5EF4-FFF2-40B4-BE49-F238E27FC236}">
                <a16:creationId xmlns:a16="http://schemas.microsoft.com/office/drawing/2014/main" id="{EC4207EC-3D7A-C84C-A107-7555FDC2E52C}"/>
              </a:ext>
            </a:extLst>
          </p:cNvPr>
          <p:cNvSpPr/>
          <p:nvPr/>
        </p:nvSpPr>
        <p:spPr>
          <a:xfrm rot="10482741">
            <a:off x="8847502" y="3876900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7">
            <a:extLst>
              <a:ext uri="{FF2B5EF4-FFF2-40B4-BE49-F238E27FC236}">
                <a16:creationId xmlns:a16="http://schemas.microsoft.com/office/drawing/2014/main" id="{07501A90-D937-0E49-B5C6-3D65404025CA}"/>
              </a:ext>
            </a:extLst>
          </p:cNvPr>
          <p:cNvSpPr/>
          <p:nvPr/>
        </p:nvSpPr>
        <p:spPr>
          <a:xfrm rot="10482741">
            <a:off x="7754997" y="4509787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7">
            <a:extLst>
              <a:ext uri="{FF2B5EF4-FFF2-40B4-BE49-F238E27FC236}">
                <a16:creationId xmlns:a16="http://schemas.microsoft.com/office/drawing/2014/main" id="{1917EF03-3610-3343-9448-50290EA27889}"/>
              </a:ext>
            </a:extLst>
          </p:cNvPr>
          <p:cNvSpPr/>
          <p:nvPr/>
        </p:nvSpPr>
        <p:spPr>
          <a:xfrm rot="10482741">
            <a:off x="6851613" y="5023803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8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252E-80EE-DC4C-B4E5-BB623E2A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80FD5-C810-3F4C-8071-2F0672994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3600" dirty="0"/>
              <a:t>1. Program</a:t>
            </a:r>
            <a:r>
              <a:rPr lang="en-US" altLang="zh-CN" sz="3600" dirty="0"/>
              <a:t> Management: </a:t>
            </a:r>
            <a:r>
              <a:rPr lang="en" altLang="zh-CN" sz="3600" dirty="0"/>
              <a:t>setup</a:t>
            </a:r>
          </a:p>
          <a:p>
            <a:r>
              <a:rPr lang="en" altLang="zh-CN" sz="4000" dirty="0">
                <a:solidFill>
                  <a:schemeClr val="tx1"/>
                </a:solidFill>
              </a:rPr>
              <a:t>2. </a:t>
            </a:r>
            <a:r>
              <a:rPr lang="en" altLang="zh-CN" sz="4000" dirty="0"/>
              <a:t>P</a:t>
            </a:r>
            <a:r>
              <a:rPr lang="en" altLang="zh-CN" sz="4000" dirty="0">
                <a:solidFill>
                  <a:schemeClr val="tx1"/>
                </a:solidFill>
              </a:rPr>
              <a:t>rogramming</a:t>
            </a:r>
            <a:r>
              <a:rPr lang="en" altLang="zh-CN" sz="3600" dirty="0"/>
              <a:t>: </a:t>
            </a:r>
            <a:r>
              <a:rPr lang="en" altLang="zh-CN" sz="4000" dirty="0">
                <a:solidFill>
                  <a:schemeClr val="tx1"/>
                </a:solidFill>
              </a:rPr>
              <a:t>Primary tools to communicate intentions</a:t>
            </a:r>
            <a:endParaRPr lang="en" altLang="zh-CN" sz="3600" dirty="0"/>
          </a:p>
          <a:p>
            <a:r>
              <a:rPr kumimoji="1" lang="en-US" altLang="zh-CN" sz="3600" dirty="0"/>
              <a:t>3. Practice of tools in 3 stages of programming </a:t>
            </a:r>
          </a:p>
          <a:p>
            <a:r>
              <a:rPr kumimoji="1" lang="en-US" altLang="zh-CN" sz="3600" dirty="0"/>
              <a:t>4. Practice in Stata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and R</a:t>
            </a:r>
            <a:endParaRPr lang="en" altLang="zh-CN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9109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4BA9E5-BD8D-B244-9AD0-018D615F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521411"/>
            <a:ext cx="5557838" cy="511978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A8F1D62-2E6A-6B45-84B4-55424B3E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Documentation: Program Header</a:t>
            </a:r>
          </a:p>
        </p:txBody>
      </p:sp>
      <p:sp>
        <p:nvSpPr>
          <p:cNvPr id="6" name="右箭头 7">
            <a:extLst>
              <a:ext uri="{FF2B5EF4-FFF2-40B4-BE49-F238E27FC236}">
                <a16:creationId xmlns:a16="http://schemas.microsoft.com/office/drawing/2014/main" id="{F3CDCDC1-E9A8-0341-9A2C-FA230C2BA4C5}"/>
              </a:ext>
            </a:extLst>
          </p:cNvPr>
          <p:cNvSpPr/>
          <p:nvPr/>
        </p:nvSpPr>
        <p:spPr>
          <a:xfrm rot="10482741">
            <a:off x="6335657" y="4937328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7">
            <a:extLst>
              <a:ext uri="{FF2B5EF4-FFF2-40B4-BE49-F238E27FC236}">
                <a16:creationId xmlns:a16="http://schemas.microsoft.com/office/drawing/2014/main" id="{F1E68A7F-4432-E14F-9A9B-AC877C368E14}"/>
              </a:ext>
            </a:extLst>
          </p:cNvPr>
          <p:cNvSpPr/>
          <p:nvPr/>
        </p:nvSpPr>
        <p:spPr>
          <a:xfrm rot="10482741">
            <a:off x="6335657" y="2587317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69E74B19-1F05-A14B-858A-780B9F37A45C}"/>
              </a:ext>
            </a:extLst>
          </p:cNvPr>
          <p:cNvSpPr/>
          <p:nvPr/>
        </p:nvSpPr>
        <p:spPr>
          <a:xfrm rot="10482741">
            <a:off x="5939049" y="3832124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7">
            <a:extLst>
              <a:ext uri="{FF2B5EF4-FFF2-40B4-BE49-F238E27FC236}">
                <a16:creationId xmlns:a16="http://schemas.microsoft.com/office/drawing/2014/main" id="{BAF9A610-DABD-4841-95A6-C04BA62C29D7}"/>
              </a:ext>
            </a:extLst>
          </p:cNvPr>
          <p:cNvSpPr/>
          <p:nvPr/>
        </p:nvSpPr>
        <p:spPr>
          <a:xfrm rot="10482741">
            <a:off x="5612604" y="3428990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94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F3ACE-F51A-774F-B544-455B53DF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During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80424-972B-9048-AEF9-E9EC4506E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" altLang="zh-CN" dirty="0"/>
              <a:t>*Vertical Alignment</a:t>
            </a:r>
          </a:p>
          <a:p>
            <a:r>
              <a:rPr lang="en" altLang="zh-CN" dirty="0"/>
              <a:t>*Indentation</a:t>
            </a:r>
          </a:p>
          <a:p>
            <a:r>
              <a:rPr lang="en-US" dirty="0"/>
              <a:t>*Syntax: </a:t>
            </a:r>
            <a:r>
              <a:rPr lang="en" altLang="zh-CN" dirty="0"/>
              <a:t>White Space</a:t>
            </a:r>
          </a:p>
          <a:p>
            <a:r>
              <a:rPr lang="en" altLang="zh-CN" dirty="0"/>
              <a:t>*Comments</a:t>
            </a:r>
          </a:p>
          <a:p>
            <a:r>
              <a:rPr lang="en" altLang="zh-CN" dirty="0"/>
              <a:t>Naming: general rules</a:t>
            </a:r>
          </a:p>
          <a:p>
            <a:pPr marL="0" indent="0">
              <a:buNone/>
            </a:pP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23166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3F4F3-F23F-0A47-A075-C91EEAAD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Naming: general rules</a:t>
            </a:r>
            <a:br>
              <a:rPr lang="en" altLang="zh-CN" b="1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6B2ED-96CB-F441-91CD-7766E0F30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37" y="1253331"/>
            <a:ext cx="11001376" cy="4833144"/>
          </a:xfrm>
        </p:spPr>
        <p:txBody>
          <a:bodyPr>
            <a:normAutofit/>
          </a:bodyPr>
          <a:lstStyle/>
          <a:p>
            <a:pPr fontAlgn="base"/>
            <a:r>
              <a:rPr kumimoji="1" lang="en" altLang="zh-CN" dirty="0"/>
              <a:t>A good rule of thumb for identifiers in procedural programs (as opposed to object-oriented programs) is to use verb-noun combinations for function identifiers and use noun or adjective-noun combinations for constant and variable identifiers. If a function name requires two verbs or two nouns to fully describe the function, it should probably be split into separate functions.</a:t>
            </a:r>
            <a:endParaRPr lang="en" altLang="zh-CN" b="1" dirty="0"/>
          </a:p>
          <a:p>
            <a:pPr fontAlgn="base"/>
            <a:r>
              <a:rPr lang="en" altLang="zh-CN" dirty="0"/>
              <a:t>Rules established by usage:</a:t>
            </a:r>
          </a:p>
          <a:p>
            <a:pPr lvl="1" fontAlgn="base"/>
            <a:r>
              <a:rPr lang="en" altLang="zh-CN" dirty="0"/>
              <a:t>The first letter of a function or variable name is always in lowercase: </a:t>
            </a:r>
            <a:r>
              <a:rPr lang="en" altLang="zh-CN" dirty="0" err="1"/>
              <a:t>setFilled</a:t>
            </a:r>
            <a:r>
              <a:rPr lang="en" altLang="zh-CN" dirty="0"/>
              <a:t>().</a:t>
            </a:r>
          </a:p>
          <a:p>
            <a:pPr lvl="1" fontAlgn="base"/>
            <a:r>
              <a:rPr lang="en" altLang="zh-CN" dirty="0"/>
              <a:t>The names x and y should only be used to describe coordinates.</a:t>
            </a:r>
          </a:p>
          <a:p>
            <a:pPr lvl="1" fontAlgn="base"/>
            <a:r>
              <a:rPr lang="en" altLang="zh-CN" dirty="0"/>
              <a:t>The names </a:t>
            </a:r>
            <a:r>
              <a:rPr lang="en" altLang="zh-CN" dirty="0" err="1"/>
              <a:t>i</a:t>
            </a:r>
            <a:r>
              <a:rPr lang="en" altLang="zh-CN" dirty="0"/>
              <a:t>, j, and k should only be used as variables in for loops.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448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31EBE-14EB-3542-AD36-F5A1F5B9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After you finish todays’ work</a:t>
            </a:r>
            <a:endParaRPr kumimoji="1"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A7B8ACE-C210-474E-B37F-2C23E177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Documentation</a:t>
            </a:r>
          </a:p>
          <a:p>
            <a:pPr lvl="1"/>
            <a:r>
              <a:rPr kumimoji="1" lang="en" altLang="zh-CN" dirty="0"/>
              <a:t>Summarize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</a:p>
          <a:p>
            <a:pPr lvl="1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if needed</a:t>
            </a:r>
            <a:endParaRPr kumimoji="1" lang="en" altLang="zh-CN" dirty="0"/>
          </a:p>
          <a:p>
            <a:r>
              <a:rPr kumimoji="1" lang="en" altLang="zh-CN" dirty="0"/>
              <a:t>*Output</a:t>
            </a:r>
          </a:p>
          <a:p>
            <a:pPr lvl="1"/>
            <a:r>
              <a:rPr kumimoji="1" lang="en" altLang="zh-CN" dirty="0"/>
              <a:t>Code</a:t>
            </a:r>
          </a:p>
          <a:p>
            <a:pPr lvl="1"/>
            <a:r>
              <a:rPr kumimoji="1" lang="en" altLang="zh-CN" dirty="0"/>
              <a:t>Data</a:t>
            </a:r>
          </a:p>
          <a:p>
            <a:pPr lvl="1"/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7383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FEEE9-5BDE-E24E-8A8B-F5834C43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chemeClr val="bg1"/>
                </a:solidFill>
              </a:rPr>
              <a:t>Documentation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852A8A-E77F-A24F-90F6-3E8CDC05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9A10FD68-6C48-5A49-873B-F7E252A81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3665"/>
            <a:ext cx="9791698" cy="4736360"/>
          </a:xfrm>
          <a:prstGeom prst="rect">
            <a:avLst/>
          </a:prstGeom>
        </p:spPr>
      </p:pic>
      <p:sp>
        <p:nvSpPr>
          <p:cNvPr id="5" name="右箭头 7">
            <a:extLst>
              <a:ext uri="{FF2B5EF4-FFF2-40B4-BE49-F238E27FC236}">
                <a16:creationId xmlns:a16="http://schemas.microsoft.com/office/drawing/2014/main" id="{BD52778B-13B6-3F4F-9EE9-AC6D25337667}"/>
              </a:ext>
            </a:extLst>
          </p:cNvPr>
          <p:cNvSpPr/>
          <p:nvPr/>
        </p:nvSpPr>
        <p:spPr>
          <a:xfrm rot="10482741">
            <a:off x="7642561" y="2294912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7">
            <a:extLst>
              <a:ext uri="{FF2B5EF4-FFF2-40B4-BE49-F238E27FC236}">
                <a16:creationId xmlns:a16="http://schemas.microsoft.com/office/drawing/2014/main" id="{0CA9CD3D-10D8-1A49-8F04-0EFB76243EF7}"/>
              </a:ext>
            </a:extLst>
          </p:cNvPr>
          <p:cNvSpPr/>
          <p:nvPr/>
        </p:nvSpPr>
        <p:spPr>
          <a:xfrm rot="10482741">
            <a:off x="8721084" y="3163461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7">
            <a:extLst>
              <a:ext uri="{FF2B5EF4-FFF2-40B4-BE49-F238E27FC236}">
                <a16:creationId xmlns:a16="http://schemas.microsoft.com/office/drawing/2014/main" id="{033648DD-A021-C84B-8F78-02AD4140DC62}"/>
              </a:ext>
            </a:extLst>
          </p:cNvPr>
          <p:cNvSpPr/>
          <p:nvPr/>
        </p:nvSpPr>
        <p:spPr>
          <a:xfrm rot="10482741">
            <a:off x="7837255" y="4255747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99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glass building&#10;&#10;Description automatically generated">
            <a:extLst>
              <a:ext uri="{FF2B5EF4-FFF2-40B4-BE49-F238E27FC236}">
                <a16:creationId xmlns:a16="http://schemas.microsoft.com/office/drawing/2014/main" id="{88E8FCC5-C860-F34A-AB10-E19DEB81FF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0246"/>
          <a:stretch/>
        </p:blipFill>
        <p:spPr/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345D458A-080C-5144-B9CA-9D4BA9901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By Xian Zhang</a:t>
            </a:r>
            <a:endParaRPr lang="zh-CN" altLang="en-US" dirty="0"/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0" y="686964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79" y="1338496"/>
            <a:ext cx="8296930" cy="93087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STATA practice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0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F3ACE-F51A-774F-B544-455B53DF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Before you start coding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80424-972B-9048-AEF9-E9EC4506E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3600" dirty="0"/>
              <a:t>Use single do files to organize</a:t>
            </a:r>
          </a:p>
          <a:p>
            <a:r>
              <a:rPr lang="en" altLang="zh-CN" sz="3600" dirty="0"/>
              <a:t>Program Setup</a:t>
            </a:r>
          </a:p>
          <a:p>
            <a:r>
              <a:rPr lang="en" altLang="zh-CN" sz="3600" dirty="0"/>
              <a:t>Direction</a:t>
            </a:r>
            <a:r>
              <a:rPr lang="zh-CN" altLang="en-US" sz="3600" dirty="0"/>
              <a:t> </a:t>
            </a:r>
            <a:r>
              <a:rPr lang="en-US" altLang="zh-CN" sz="3600" dirty="0"/>
              <a:t>Setup</a:t>
            </a:r>
          </a:p>
          <a:p>
            <a:endParaRPr lang="en" altLang="zh-CN" sz="3600" dirty="0"/>
          </a:p>
          <a:p>
            <a:endParaRPr kumimoji="1" lang="en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753606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637BB-311D-884C-A738-64257477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do files to organize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5A09D-404E-CB46-874E-F737266F9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6" descr="图形用户界面, 文本&#10;&#10;中度可信度描述已自动生成">
            <a:extLst>
              <a:ext uri="{FF2B5EF4-FFF2-40B4-BE49-F238E27FC236}">
                <a16:creationId xmlns:a16="http://schemas.microsoft.com/office/drawing/2014/main" id="{2A95148F-6A3A-E246-8945-B1DF1FA52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08" y="1658994"/>
            <a:ext cx="3938954" cy="4684600"/>
          </a:xfrm>
          <a:prstGeom prst="rect">
            <a:avLst/>
          </a:prstGeom>
        </p:spPr>
      </p:pic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E3A819F1-C0F7-F94D-9254-35DE32DC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040" y="1690688"/>
            <a:ext cx="6205671" cy="49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98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A5499-88AB-AD41-8B8C-62F623C0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Program Setup: Stata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1301DFA1-2C85-304C-A402-1B7C96959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32769"/>
            <a:ext cx="5020439" cy="2824956"/>
          </a:xfr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3C6EC730-1D40-5549-BA29-B46D437635BB}"/>
              </a:ext>
            </a:extLst>
          </p:cNvPr>
          <p:cNvSpPr/>
          <p:nvPr/>
        </p:nvSpPr>
        <p:spPr>
          <a:xfrm rot="10482741">
            <a:off x="4465607" y="1697036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F45D2A2C-537D-E749-8803-401990A95D24}"/>
              </a:ext>
            </a:extLst>
          </p:cNvPr>
          <p:cNvSpPr/>
          <p:nvPr/>
        </p:nvSpPr>
        <p:spPr>
          <a:xfrm rot="10482741">
            <a:off x="5113769" y="1960564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0CB6765C-C0DC-EE47-9E9C-3BB5B5809A91}"/>
              </a:ext>
            </a:extLst>
          </p:cNvPr>
          <p:cNvSpPr/>
          <p:nvPr/>
        </p:nvSpPr>
        <p:spPr>
          <a:xfrm rot="10482741">
            <a:off x="5761931" y="2372249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1FC41458-1DD6-E44A-97B8-B11D8149B7B1}"/>
              </a:ext>
            </a:extLst>
          </p:cNvPr>
          <p:cNvSpPr/>
          <p:nvPr/>
        </p:nvSpPr>
        <p:spPr>
          <a:xfrm rot="11342527">
            <a:off x="4487139" y="3576433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F4C91479-C48C-EC42-92D4-C33AB713378C}"/>
              </a:ext>
            </a:extLst>
          </p:cNvPr>
          <p:cNvSpPr/>
          <p:nvPr/>
        </p:nvSpPr>
        <p:spPr>
          <a:xfrm rot="11342527">
            <a:off x="4028536" y="3839961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849FAD1F-31C3-A544-95CD-A1559578FBBE}"/>
              </a:ext>
            </a:extLst>
          </p:cNvPr>
          <p:cNvSpPr/>
          <p:nvPr/>
        </p:nvSpPr>
        <p:spPr>
          <a:xfrm rot="11342527">
            <a:off x="4137528" y="4224733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CB894513-27B7-7344-A121-E06C497397E4}"/>
              </a:ext>
            </a:extLst>
          </p:cNvPr>
          <p:cNvSpPr/>
          <p:nvPr/>
        </p:nvSpPr>
        <p:spPr>
          <a:xfrm rot="11342527">
            <a:off x="3450431" y="4649538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A3CFCC37-41E7-064A-9B95-66B11F95AB1E}"/>
              </a:ext>
            </a:extLst>
          </p:cNvPr>
          <p:cNvSpPr/>
          <p:nvPr/>
        </p:nvSpPr>
        <p:spPr>
          <a:xfrm rot="10482741">
            <a:off x="5425587" y="2658235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8D615817-7E91-054A-BF46-3521F4791EBB}"/>
              </a:ext>
            </a:extLst>
          </p:cNvPr>
          <p:cNvSpPr/>
          <p:nvPr/>
        </p:nvSpPr>
        <p:spPr>
          <a:xfrm rot="10482741">
            <a:off x="5645404" y="2944222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73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A5499-88AB-AD41-8B8C-62F623C0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Program Setup: Stata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1301DFA1-2C85-304C-A402-1B7C96959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32769"/>
            <a:ext cx="5020439" cy="2824956"/>
          </a:xfr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3C6EC730-1D40-5549-BA29-B46D437635BB}"/>
              </a:ext>
            </a:extLst>
          </p:cNvPr>
          <p:cNvSpPr/>
          <p:nvPr/>
        </p:nvSpPr>
        <p:spPr>
          <a:xfrm rot="10482741">
            <a:off x="4465607" y="1697036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F45D2A2C-537D-E749-8803-401990A95D24}"/>
              </a:ext>
            </a:extLst>
          </p:cNvPr>
          <p:cNvSpPr/>
          <p:nvPr/>
        </p:nvSpPr>
        <p:spPr>
          <a:xfrm rot="10482741">
            <a:off x="5113769" y="1960564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0CB6765C-C0DC-EE47-9E9C-3BB5B5809A91}"/>
              </a:ext>
            </a:extLst>
          </p:cNvPr>
          <p:cNvSpPr/>
          <p:nvPr/>
        </p:nvSpPr>
        <p:spPr>
          <a:xfrm rot="10482741">
            <a:off x="5761931" y="2372249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1FC41458-1DD6-E44A-97B8-B11D8149B7B1}"/>
              </a:ext>
            </a:extLst>
          </p:cNvPr>
          <p:cNvSpPr/>
          <p:nvPr/>
        </p:nvSpPr>
        <p:spPr>
          <a:xfrm rot="11342527">
            <a:off x="4487139" y="3576433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F4C91479-C48C-EC42-92D4-C33AB713378C}"/>
              </a:ext>
            </a:extLst>
          </p:cNvPr>
          <p:cNvSpPr/>
          <p:nvPr/>
        </p:nvSpPr>
        <p:spPr>
          <a:xfrm rot="11342527">
            <a:off x="4028536" y="3839961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849FAD1F-31C3-A544-95CD-A1559578FBBE}"/>
              </a:ext>
            </a:extLst>
          </p:cNvPr>
          <p:cNvSpPr/>
          <p:nvPr/>
        </p:nvSpPr>
        <p:spPr>
          <a:xfrm rot="11342527">
            <a:off x="4137528" y="4224733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CB894513-27B7-7344-A121-E06C497397E4}"/>
              </a:ext>
            </a:extLst>
          </p:cNvPr>
          <p:cNvSpPr/>
          <p:nvPr/>
        </p:nvSpPr>
        <p:spPr>
          <a:xfrm rot="11342527">
            <a:off x="3450431" y="4649538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A3CFCC37-41E7-064A-9B95-66B11F95AB1E}"/>
              </a:ext>
            </a:extLst>
          </p:cNvPr>
          <p:cNvSpPr/>
          <p:nvPr/>
        </p:nvSpPr>
        <p:spPr>
          <a:xfrm rot="10482741">
            <a:off x="5425587" y="2658235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8D615817-7E91-054A-BF46-3521F4791EBB}"/>
              </a:ext>
            </a:extLst>
          </p:cNvPr>
          <p:cNvSpPr/>
          <p:nvPr/>
        </p:nvSpPr>
        <p:spPr>
          <a:xfrm rot="10482741">
            <a:off x="5645404" y="2944222"/>
            <a:ext cx="2786062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E07028C8-8CA1-F549-8EF3-047CE59E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30" y="5145212"/>
            <a:ext cx="8330951" cy="13142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29F6E1-2EF7-3A44-8FDE-38F8AA02406B}"/>
              </a:ext>
            </a:extLst>
          </p:cNvPr>
          <p:cNvSpPr/>
          <p:nvPr/>
        </p:nvSpPr>
        <p:spPr>
          <a:xfrm>
            <a:off x="8890918" y="2036660"/>
            <a:ext cx="2637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set matsize sets the maximum matrix size,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7B8F06-63A7-7B42-96FD-3C62098883E3}"/>
              </a:ext>
            </a:extLst>
          </p:cNvPr>
          <p:cNvSpPr/>
          <p:nvPr/>
        </p:nvSpPr>
        <p:spPr>
          <a:xfrm>
            <a:off x="8657864" y="2625202"/>
            <a:ext cx="3372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Tell Stata to pause or not pause for --more-- messages</a:t>
            </a:r>
          </a:p>
        </p:txBody>
      </p:sp>
    </p:spTree>
    <p:extLst>
      <p:ext uri="{BB962C8B-B14F-4D97-AF65-F5344CB8AC3E}">
        <p14:creationId xmlns:p14="http://schemas.microsoft.com/office/powerpoint/2010/main" val="121963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26" grpId="0" animBg="1"/>
      <p:bldP spid="27" grpId="0" animBg="1"/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glass building&#10;&#10;Description automatically generated">
            <a:extLst>
              <a:ext uri="{FF2B5EF4-FFF2-40B4-BE49-F238E27FC236}">
                <a16:creationId xmlns:a16="http://schemas.microsoft.com/office/drawing/2014/main" id="{88E8FCC5-C860-F34A-AB10-E19DEB81FF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0246"/>
          <a:stretch/>
        </p:blipFill>
        <p:spPr/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345D458A-080C-5144-B9CA-9D4BA9901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0" y="686964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79" y="1338496"/>
            <a:ext cx="8296930" cy="930879"/>
          </a:xfrm>
        </p:spPr>
        <p:txBody>
          <a:bodyPr>
            <a:normAutofit/>
          </a:bodyPr>
          <a:lstStyle/>
          <a:p>
            <a:r>
              <a:rPr lang="en" altLang="zh-CN" sz="3200" dirty="0">
                <a:solidFill>
                  <a:schemeClr val="tx1"/>
                </a:solidFill>
              </a:rPr>
              <a:t>Program</a:t>
            </a:r>
            <a:r>
              <a:rPr lang="en-US" altLang="zh-CN" sz="3200" dirty="0">
                <a:solidFill>
                  <a:schemeClr val="tx1"/>
                </a:solidFill>
              </a:rPr>
              <a:t> Management: </a:t>
            </a:r>
            <a:r>
              <a:rPr lang="en" altLang="zh-CN" sz="3200" dirty="0">
                <a:solidFill>
                  <a:schemeClr val="tx1"/>
                </a:solidFill>
              </a:rPr>
              <a:t>setup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00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49D6-E4BE-CE43-BB76-05068DA9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Direction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Setup: Stata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335358F6-BBBD-D541-A19E-801B5FF9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46" y="534507"/>
            <a:ext cx="3509835" cy="2312362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4DA0B2E9-B8A4-4C44-922D-C84374AC0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5" y="2277581"/>
            <a:ext cx="6850624" cy="3450938"/>
          </a:xfrm>
          <a:prstGeom prst="rect">
            <a:avLst/>
          </a:prstGeom>
        </p:spPr>
      </p:pic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C2462734-401D-2DBD-A81A-FE4B7C441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127" y="2975567"/>
            <a:ext cx="2517775" cy="27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13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0611C2E7-774D-D641-A741-732389A0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6" y="1437093"/>
            <a:ext cx="7534275" cy="542090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950C4DC-A10B-F841-9501-2B27098B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Direction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Setup: Stata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D8A378-3BB9-3743-BB83-63A623577418}"/>
              </a:ext>
            </a:extLst>
          </p:cNvPr>
          <p:cNvSpPr txBox="1"/>
          <p:nvPr/>
        </p:nvSpPr>
        <p:spPr>
          <a:xfrm>
            <a:off x="8667509" y="1806498"/>
            <a:ext cx="2776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! If you are cooperating with others  on the same do files with frequent exchange.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81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F3ACE-F51A-774F-B544-455B53DF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During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80424-972B-9048-AEF9-E9EC4506E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" altLang="zh-CN" dirty="0"/>
              <a:t>Vertical Alignment</a:t>
            </a:r>
          </a:p>
          <a:p>
            <a:r>
              <a:rPr lang="en" altLang="zh-CN" dirty="0"/>
              <a:t>Indentation</a:t>
            </a:r>
          </a:p>
          <a:p>
            <a:r>
              <a:rPr lang="en-US" dirty="0"/>
              <a:t>Syntax: </a:t>
            </a:r>
            <a:r>
              <a:rPr lang="en" altLang="zh-CN" dirty="0"/>
              <a:t>White Space</a:t>
            </a:r>
          </a:p>
          <a:p>
            <a:r>
              <a:rPr lang="en" altLang="zh-CN" dirty="0"/>
              <a:t>Comments</a:t>
            </a:r>
          </a:p>
          <a:p>
            <a:r>
              <a:rPr lang="en" altLang="zh-CN" dirty="0"/>
              <a:t>Naming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4620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26133-0D79-D949-AE9A-F277250E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Vertical Alignment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3EA4ED3A-C074-C442-8113-28AB23F5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65" y="2312194"/>
            <a:ext cx="4635500" cy="1689100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9F278B8E-59E7-AD43-ADEB-B07B5A5D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65" y="4090546"/>
            <a:ext cx="5054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26133-0D79-D949-AE9A-F277250E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Indentation: recommended in Stata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0248E-F5A6-0042-B6EE-A6625661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0920"/>
            <a:ext cx="9906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67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26133-0D79-D949-AE9A-F277250E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Indentation: recommended in Stata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5D5FD-4195-CE46-B504-255AFB341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70" t="-687" r="28984" b="687"/>
          <a:stretch/>
        </p:blipFill>
        <p:spPr>
          <a:xfrm>
            <a:off x="271463" y="1790700"/>
            <a:ext cx="9215437" cy="41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54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3826792A-A117-4E42-8158-1A18B393B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6413"/>
            <a:ext cx="9294011" cy="4351338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6DA0B-1A9F-4F44-B84E-31296AA822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dirty="0">
                <a:solidFill>
                  <a:schemeClr val="bg1"/>
                </a:solidFill>
              </a:rPr>
              <a:t>Indentation: recommended in Stata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0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7E6DA0B-1A9F-4F44-B84E-31296AA822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Syntax: </a:t>
            </a:r>
            <a:r>
              <a:rPr lang="en" altLang="zh-CN" dirty="0">
                <a:solidFill>
                  <a:schemeClr val="bg1"/>
                </a:solidFill>
              </a:rPr>
              <a:t>White Space</a:t>
            </a: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8239CA3B-C482-8A48-BF23-C96E95533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58"/>
          <a:stretch/>
        </p:blipFill>
        <p:spPr>
          <a:xfrm>
            <a:off x="1085850" y="1849419"/>
            <a:ext cx="8645662" cy="50085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67F0C9-1DBE-B741-BD9F-EE464EC8D768}"/>
              </a:ext>
            </a:extLst>
          </p:cNvPr>
          <p:cNvSpPr txBox="1"/>
          <p:nvPr/>
        </p:nvSpPr>
        <p:spPr>
          <a:xfrm>
            <a:off x="1200149" y="1367522"/>
            <a:ext cx="957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</a:rPr>
              <a:t>White space is meaningless to compilers, but should be used consistently to improve readability.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E56E345-3861-494C-955E-54723339990B}"/>
              </a:ext>
            </a:extLst>
          </p:cNvPr>
          <p:cNvSpPr/>
          <p:nvPr/>
        </p:nvSpPr>
        <p:spPr>
          <a:xfrm>
            <a:off x="5408681" y="3541854"/>
            <a:ext cx="474562" cy="52086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A63FE82-2387-AA40-B1E8-A01083E71381}"/>
              </a:ext>
            </a:extLst>
          </p:cNvPr>
          <p:cNvSpPr/>
          <p:nvPr/>
        </p:nvSpPr>
        <p:spPr>
          <a:xfrm>
            <a:off x="4577233" y="2739251"/>
            <a:ext cx="474562" cy="52086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3A16635-9723-6A47-BD6A-21827EF62EFB}"/>
              </a:ext>
            </a:extLst>
          </p:cNvPr>
          <p:cNvSpPr/>
          <p:nvPr/>
        </p:nvSpPr>
        <p:spPr>
          <a:xfrm>
            <a:off x="5171400" y="5755149"/>
            <a:ext cx="474562" cy="52086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1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854A2-EB78-AF43-A835-3A5685F9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chemeClr val="bg1"/>
                </a:solidFill>
              </a:rPr>
              <a:t>Comments</a:t>
            </a:r>
            <a:r>
              <a:rPr lang="en-US" altLang="zh-CN" dirty="0">
                <a:solidFill>
                  <a:schemeClr val="bg1"/>
                </a:solidFill>
              </a:rPr>
              <a:t>: Stata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0FA526-27E0-8B4B-908B-6197471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70" t="-687" r="28984" b="35282"/>
          <a:stretch/>
        </p:blipFill>
        <p:spPr>
          <a:xfrm>
            <a:off x="0" y="3773687"/>
            <a:ext cx="9215437" cy="2719188"/>
          </a:xfrm>
          <a:prstGeom prst="rect">
            <a:avLst/>
          </a:prstGeom>
        </p:spPr>
      </p:pic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24398C30-588A-E44C-BA33-5F5B3819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9" y="1483918"/>
            <a:ext cx="5595851" cy="19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D81A4-41EB-DD4D-A720-702F612A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>
                <a:solidFill>
                  <a:schemeClr val="bg1"/>
                </a:solidFill>
              </a:rPr>
              <a:t>Naming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内容占位符 8" descr="表格&#10;&#10;描述已自动生成">
            <a:extLst>
              <a:ext uri="{FF2B5EF4-FFF2-40B4-BE49-F238E27FC236}">
                <a16:creationId xmlns:a16="http://schemas.microsoft.com/office/drawing/2014/main" id="{0A584E9B-817A-244E-B19C-410A1DD68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743" y="4613049"/>
            <a:ext cx="4356642" cy="2247110"/>
          </a:xfrm>
        </p:spPr>
      </p:pic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988E97DE-81BE-D746-B027-864457EAE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53"/>
          <a:stretch/>
        </p:blipFill>
        <p:spPr>
          <a:xfrm>
            <a:off x="915743" y="2193791"/>
            <a:ext cx="4034351" cy="2401033"/>
          </a:xfrm>
          <a:prstGeom prst="rect">
            <a:avLst/>
          </a:prstGeom>
        </p:spPr>
      </p:pic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A03CC6BB-8A3A-3244-B426-D9652A50E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315" y="1799243"/>
            <a:ext cx="5763397" cy="7890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E2400F-063A-B74F-B124-7FBD9710F9A1}"/>
              </a:ext>
            </a:extLst>
          </p:cNvPr>
          <p:cNvSpPr txBox="1"/>
          <p:nvPr/>
        </p:nvSpPr>
        <p:spPr>
          <a:xfrm>
            <a:off x="838200" y="168402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subgroup_context_subgroup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98EA8265-C5F6-E447-A167-50EAB85ED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96293"/>
            <a:ext cx="4710029" cy="39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0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7A6C4-E106-1E4E-88F6-3EA23B69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4400" dirty="0">
                <a:solidFill>
                  <a:schemeClr val="tx1"/>
                </a:solidFill>
              </a:rPr>
              <a:t>Program</a:t>
            </a:r>
            <a:r>
              <a:rPr lang="en-US" altLang="zh-CN" sz="4400" dirty="0">
                <a:solidFill>
                  <a:schemeClr val="tx1"/>
                </a:solidFill>
              </a:rPr>
              <a:t> </a:t>
            </a:r>
            <a:r>
              <a:rPr lang="en" altLang="zh-CN" sz="4400" dirty="0">
                <a:solidFill>
                  <a:schemeClr val="tx1"/>
                </a:solidFill>
              </a:rPr>
              <a:t>setup in </a:t>
            </a:r>
            <a:r>
              <a:rPr lang="en" altLang="zh-CN" sz="4400" dirty="0" err="1">
                <a:solidFill>
                  <a:schemeClr val="tx1"/>
                </a:solidFill>
              </a:rPr>
              <a:t>Halsa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01CA97-6CCC-BAE2-5C6A-24F3B3D2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690688"/>
            <a:ext cx="7315200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4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31EBE-14EB-3542-AD36-F5A1F5B9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After you finish todays’ work</a:t>
            </a:r>
            <a:endParaRPr kumimoji="1"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A7B8ACE-C210-474E-B37F-2C23E177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Output</a:t>
            </a:r>
          </a:p>
          <a:p>
            <a:pPr lvl="1"/>
            <a:r>
              <a:rPr kumimoji="1" lang="en" altLang="zh-CN" dirty="0"/>
              <a:t>Code</a:t>
            </a:r>
          </a:p>
          <a:p>
            <a:pPr lvl="1"/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64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6EEBD-62FC-2C42-B775-530142D8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Output: code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内容占位符 4" descr="图形用户界面&#10;&#10;中度可信度描述已自动生成">
            <a:extLst>
              <a:ext uri="{FF2B5EF4-FFF2-40B4-BE49-F238E27FC236}">
                <a16:creationId xmlns:a16="http://schemas.microsoft.com/office/drawing/2014/main" id="{9FBA8E6C-7134-8342-A42B-CF48FB52F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714" y="1690688"/>
            <a:ext cx="3842470" cy="4351338"/>
          </a:xfr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D473ECE-BBEF-5F4F-8840-173A62FFD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74" y="1690688"/>
            <a:ext cx="6419616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66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glass building&#10;&#10;Description automatically generated">
            <a:extLst>
              <a:ext uri="{FF2B5EF4-FFF2-40B4-BE49-F238E27FC236}">
                <a16:creationId xmlns:a16="http://schemas.microsoft.com/office/drawing/2014/main" id="{88E8FCC5-C860-F34A-AB10-E19DEB81FF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0246"/>
          <a:stretch/>
        </p:blipFill>
        <p:spPr/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345D458A-080C-5144-B9CA-9D4BA9901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*please watch the tutorial video provided by </a:t>
            </a:r>
            <a:r>
              <a:rPr lang="en-US" altLang="zh-CN" dirty="0" err="1">
                <a:solidFill>
                  <a:schemeClr val="tx1"/>
                </a:solidFill>
              </a:rPr>
              <a:t>Zhengting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0" y="686964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79" y="1338496"/>
            <a:ext cx="8296930" cy="93087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R practice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2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7A6C4-E106-1E4E-88F6-3EA23B69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4400" dirty="0">
                <a:solidFill>
                  <a:schemeClr val="tx1"/>
                </a:solidFill>
              </a:rPr>
              <a:t>Program</a:t>
            </a:r>
            <a:r>
              <a:rPr lang="en-US" altLang="zh-CN" sz="4400" dirty="0">
                <a:solidFill>
                  <a:schemeClr val="tx1"/>
                </a:solidFill>
              </a:rPr>
              <a:t> </a:t>
            </a:r>
            <a:r>
              <a:rPr lang="en" altLang="zh-CN" sz="4400" dirty="0">
                <a:solidFill>
                  <a:schemeClr val="tx1"/>
                </a:solidFill>
              </a:rPr>
              <a:t>setup in </a:t>
            </a:r>
            <a:r>
              <a:rPr lang="en" altLang="zh-CN" sz="4400" dirty="0" err="1">
                <a:solidFill>
                  <a:schemeClr val="tx1"/>
                </a:solidFill>
              </a:rPr>
              <a:t>Halsa</a:t>
            </a:r>
            <a:endParaRPr kumimoji="1" lang="zh-CN" altLang="en-US" dirty="0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62917FF7-9905-80E4-7021-3B87F7BD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674" y="222250"/>
            <a:ext cx="2517775" cy="2752952"/>
          </a:xfrm>
          <a:prstGeom prst="rect">
            <a:avLst/>
          </a:prstGeom>
        </p:spPr>
      </p:pic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7D9014EC-290F-CAD9-4A80-5A420ED93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3" y="1690688"/>
            <a:ext cx="4381500" cy="3175000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6A9BD111-D8DD-5A13-82BC-DA0255D3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768" y="3278188"/>
            <a:ext cx="2261911" cy="1852613"/>
          </a:xfrm>
          <a:prstGeom prst="rect">
            <a:avLst/>
          </a:prstGeom>
        </p:spPr>
      </p:pic>
      <p:pic>
        <p:nvPicPr>
          <p:cNvPr id="13" name="图片 12" descr="图形用户界面, 应用程序&#10;&#10;中度可信度描述已自动生成">
            <a:extLst>
              <a:ext uri="{FF2B5EF4-FFF2-40B4-BE49-F238E27FC236}">
                <a16:creationId xmlns:a16="http://schemas.microsoft.com/office/drawing/2014/main" id="{B7DF6B37-EECE-DF42-77EE-EF5FE0A78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299" y="3278188"/>
            <a:ext cx="1945342" cy="1730149"/>
          </a:xfrm>
          <a:prstGeom prst="rect">
            <a:avLst/>
          </a:prstGeom>
        </p:spPr>
      </p:pic>
      <p:pic>
        <p:nvPicPr>
          <p:cNvPr id="15" name="图片 14" descr="图形用户界面, 文本, 应用程序&#10;&#10;描述已自动生成">
            <a:extLst>
              <a:ext uri="{FF2B5EF4-FFF2-40B4-BE49-F238E27FC236}">
                <a16:creationId xmlns:a16="http://schemas.microsoft.com/office/drawing/2014/main" id="{A6F6B33E-AC7B-7CBA-BAC8-6F8EB493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261" y="3278188"/>
            <a:ext cx="2151931" cy="1182461"/>
          </a:xfrm>
          <a:prstGeom prst="rect">
            <a:avLst/>
          </a:prstGeom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C58A6E34-BD3F-B8D6-9BC9-E422919D0252}"/>
              </a:ext>
            </a:extLst>
          </p:cNvPr>
          <p:cNvSpPr/>
          <p:nvPr/>
        </p:nvSpPr>
        <p:spPr>
          <a:xfrm rot="19978323">
            <a:off x="4424299" y="2048646"/>
            <a:ext cx="2144889" cy="5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FE09BDED-241C-2A08-1224-AE27FC8B4E58}"/>
              </a:ext>
            </a:extLst>
          </p:cNvPr>
          <p:cNvSpPr/>
          <p:nvPr/>
        </p:nvSpPr>
        <p:spPr>
          <a:xfrm rot="489668">
            <a:off x="3075531" y="3288640"/>
            <a:ext cx="2069660" cy="5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8A60827B-1202-4B97-B3FF-28C6845F418D}"/>
              </a:ext>
            </a:extLst>
          </p:cNvPr>
          <p:cNvSpPr/>
          <p:nvPr/>
        </p:nvSpPr>
        <p:spPr>
          <a:xfrm>
            <a:off x="3049953" y="4240167"/>
            <a:ext cx="2069660" cy="5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39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DA0CE-21A0-3A62-B8E7-961E2DD7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4400" dirty="0">
                <a:solidFill>
                  <a:schemeClr val="tx1"/>
                </a:solidFill>
              </a:rPr>
              <a:t>Program</a:t>
            </a:r>
            <a:r>
              <a:rPr lang="en-US" altLang="zh-CN" sz="4400" dirty="0">
                <a:solidFill>
                  <a:schemeClr val="tx1"/>
                </a:solidFill>
              </a:rPr>
              <a:t> </a:t>
            </a:r>
            <a:r>
              <a:rPr lang="en" altLang="zh-CN" sz="4400" dirty="0">
                <a:solidFill>
                  <a:schemeClr val="tx1"/>
                </a:solidFill>
              </a:rPr>
              <a:t>setup in </a:t>
            </a:r>
            <a:r>
              <a:rPr lang="en" altLang="zh-CN" sz="4400" dirty="0" err="1">
                <a:solidFill>
                  <a:schemeClr val="tx1"/>
                </a:solidFill>
              </a:rPr>
              <a:t>Halsa</a:t>
            </a:r>
            <a:r>
              <a:rPr lang="en" altLang="zh-CN" sz="4400" dirty="0">
                <a:solidFill>
                  <a:schemeClr val="tx1"/>
                </a:solidFill>
              </a:rPr>
              <a:t>—STATA</a:t>
            </a:r>
            <a:endParaRPr kumimoji="1" lang="zh-CN" altLang="en-US" dirty="0"/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A44CABC0-8D78-4D1D-5E38-3DCF906B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9088"/>
            <a:ext cx="2517775" cy="27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1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0B352-B0CD-3BD1-31DA-368AF42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D76EBD-6AC7-B006-8B5A-81DB7155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89" y="1616870"/>
            <a:ext cx="3526756" cy="478631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2F639C7-116C-819A-1BE2-9BE7E53EF2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Example—HALSA: raw data 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98AC88-AE00-B6C4-99C0-233F44A0042E}"/>
              </a:ext>
            </a:extLst>
          </p:cNvPr>
          <p:cNvSpPr txBox="1"/>
          <p:nvPr/>
        </p:nvSpPr>
        <p:spPr>
          <a:xfrm>
            <a:off x="5267534" y="1843088"/>
            <a:ext cx="55416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New Raw data:</a:t>
            </a:r>
          </a:p>
          <a:p>
            <a:r>
              <a:rPr lang="en-US" altLang="zh-CN" dirty="0"/>
              <a:t>1. Location:</a:t>
            </a:r>
            <a:r>
              <a:rPr lang="zh-CN" altLang="en-US" dirty="0"/>
              <a:t>"Box/Healthy Aging - CLHLS - NEW/A02 CLHLS Original data and codebooks/1 Stata/1 Survey Data, questionnaire, and codebook/Longitudinal data_origin_STATA" </a:t>
            </a:r>
            <a:endParaRPr lang="en-US" altLang="zh-CN" dirty="0"/>
          </a:p>
          <a:p>
            <a:r>
              <a:rPr lang="en-US" altLang="zh-CN" dirty="0"/>
              <a:t>2. Difference: </a:t>
            </a:r>
          </a:p>
          <a:p>
            <a:r>
              <a:rPr lang="en-US" altLang="zh-CN" dirty="0"/>
              <a:t>	- combine the 14-18 follow up data with all waves</a:t>
            </a:r>
          </a:p>
          <a:p>
            <a:r>
              <a:rPr lang="en-US" altLang="zh-CN" dirty="0"/>
              <a:t>	- fixed survival outcomes (47 individual in total)</a:t>
            </a:r>
          </a:p>
        </p:txBody>
      </p:sp>
    </p:spTree>
    <p:extLst>
      <p:ext uri="{BB962C8B-B14F-4D97-AF65-F5344CB8AC3E}">
        <p14:creationId xmlns:p14="http://schemas.microsoft.com/office/powerpoint/2010/main" val="294119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22663-B7E2-5847-A2A6-93299557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Example—HALSA:  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9B77E5-8B4B-984C-8678-EC8D782D206C}"/>
              </a:ext>
            </a:extLst>
          </p:cNvPr>
          <p:cNvSpPr txBox="1"/>
          <p:nvPr/>
        </p:nvSpPr>
        <p:spPr>
          <a:xfrm>
            <a:off x="532661" y="1797149"/>
            <a:ext cx="6286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New coded data and code:</a:t>
            </a:r>
          </a:p>
          <a:p>
            <a:r>
              <a:rPr lang="en-US" altLang="zh-CN" dirty="0"/>
              <a:t>Location: </a:t>
            </a:r>
            <a:r>
              <a:rPr lang="zh-CN" altLang="en-US" dirty="0"/>
              <a:t>Box/Healthy Aging - CLHLS - NEW/A03 Recoded Data and Code/1 Stata/"</a:t>
            </a:r>
          </a:p>
        </p:txBody>
      </p:sp>
      <p:pic>
        <p:nvPicPr>
          <p:cNvPr id="15" name="图片 14" descr="图形用户界面&#10;&#10;中度可信度描述已自动生成">
            <a:extLst>
              <a:ext uri="{FF2B5EF4-FFF2-40B4-BE49-F238E27FC236}">
                <a16:creationId xmlns:a16="http://schemas.microsoft.com/office/drawing/2014/main" id="{2104A6DB-92AC-3140-A525-6037DE8D6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4" y="1475879"/>
            <a:ext cx="3530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0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glass building&#10;&#10;Description automatically generated">
            <a:extLst>
              <a:ext uri="{FF2B5EF4-FFF2-40B4-BE49-F238E27FC236}">
                <a16:creationId xmlns:a16="http://schemas.microsoft.com/office/drawing/2014/main" id="{88E8FCC5-C860-F34A-AB10-E19DEB81FF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6" b="20246"/>
          <a:stretch/>
        </p:blipFill>
        <p:spPr/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345D458A-080C-5144-B9CA-9D4BA9901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F58CDCE0-21A1-3D4A-A4B0-B738FEFC3930}"/>
              </a:ext>
            </a:extLst>
          </p:cNvPr>
          <p:cNvSpPr/>
          <p:nvPr/>
        </p:nvSpPr>
        <p:spPr>
          <a:xfrm>
            <a:off x="0" y="686964"/>
            <a:ext cx="9496426" cy="2266950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003B8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77A9F-55F0-764E-974B-22DE71F4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79" y="1338496"/>
            <a:ext cx="8296930" cy="930879"/>
          </a:xfrm>
        </p:spPr>
        <p:txBody>
          <a:bodyPr>
            <a:normAutofit fontScale="90000"/>
          </a:bodyPr>
          <a:lstStyle/>
          <a:p>
            <a:r>
              <a:rPr lang="en" altLang="zh-CN" dirty="0">
                <a:solidFill>
                  <a:schemeClr val="tx1"/>
                </a:solidFill>
              </a:rPr>
              <a:t>P</a:t>
            </a:r>
            <a:r>
              <a:rPr lang="en" altLang="zh-CN" sz="3200" dirty="0">
                <a:solidFill>
                  <a:schemeClr val="tx1"/>
                </a:solidFill>
              </a:rPr>
              <a:t>rogramming</a:t>
            </a:r>
            <a:r>
              <a:rPr lang="en" altLang="zh-CN" sz="2800" dirty="0"/>
              <a:t>: </a:t>
            </a:r>
            <a:r>
              <a:rPr lang="en" altLang="zh-CN" sz="3200" dirty="0">
                <a:solidFill>
                  <a:schemeClr val="tx1"/>
                </a:solidFill>
              </a:rPr>
              <a:t>Primary tools to communicate intentions</a:t>
            </a:r>
            <a:endParaRPr lang="e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77488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3189</TotalTime>
  <Words>787</Words>
  <Application>Microsoft Macintosh PowerPoint</Application>
  <PresentationFormat>宽屏</PresentationFormat>
  <Paragraphs>122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等线</vt:lpstr>
      <vt:lpstr>等线 Light</vt:lpstr>
      <vt:lpstr>微软雅黑</vt:lpstr>
      <vt:lpstr>Arial</vt:lpstr>
      <vt:lpstr>Calibri</vt:lpstr>
      <vt:lpstr>Office 主题​​</vt:lpstr>
      <vt:lpstr>Project management through programming and Best Coding Practice</vt:lpstr>
      <vt:lpstr>Context</vt:lpstr>
      <vt:lpstr>Program Management: setup</vt:lpstr>
      <vt:lpstr>Program setup in Halsa</vt:lpstr>
      <vt:lpstr>Program setup in Halsa</vt:lpstr>
      <vt:lpstr>Program setup in Halsa—STATA</vt:lpstr>
      <vt:lpstr>PowerPoint 演示文稿</vt:lpstr>
      <vt:lpstr>Example—HALSA:  </vt:lpstr>
      <vt:lpstr>Programming: Primary tools to communicate intentions</vt:lpstr>
      <vt:lpstr>Primary tools to communicate intentions in programming: </vt:lpstr>
      <vt:lpstr>Explanation: Documentation</vt:lpstr>
      <vt:lpstr>Explanation: Read.me file</vt:lpstr>
      <vt:lpstr>Explanation: Codebook</vt:lpstr>
      <vt:lpstr>PowerPoint 演示文稿</vt:lpstr>
      <vt:lpstr>Variable names, constants, expressions and subroutines </vt:lpstr>
      <vt:lpstr>Stage of Programming </vt:lpstr>
      <vt:lpstr>Stage of Programming </vt:lpstr>
      <vt:lpstr>Before you start coding</vt:lpstr>
      <vt:lpstr>Documentation: Program Header</vt:lpstr>
      <vt:lpstr>Documentation: Program Header</vt:lpstr>
      <vt:lpstr>During coding</vt:lpstr>
      <vt:lpstr>Naming: general rules </vt:lpstr>
      <vt:lpstr>After you finish todays’ work</vt:lpstr>
      <vt:lpstr>Documentation</vt:lpstr>
      <vt:lpstr>STATA practice</vt:lpstr>
      <vt:lpstr>Before you start coding</vt:lpstr>
      <vt:lpstr>Main do files to organize</vt:lpstr>
      <vt:lpstr>Program Setup: Stata</vt:lpstr>
      <vt:lpstr>Program Setup: Stata</vt:lpstr>
      <vt:lpstr>Direction Setup: Stata</vt:lpstr>
      <vt:lpstr>Direction Setup: Stata</vt:lpstr>
      <vt:lpstr>During coding</vt:lpstr>
      <vt:lpstr>Vertical Alignment</vt:lpstr>
      <vt:lpstr>Indentation: recommended in Stata </vt:lpstr>
      <vt:lpstr>Indentation: recommended in Stata </vt:lpstr>
      <vt:lpstr>PowerPoint 演示文稿</vt:lpstr>
      <vt:lpstr>PowerPoint 演示文稿</vt:lpstr>
      <vt:lpstr>Comments: Stata</vt:lpstr>
      <vt:lpstr>Naming</vt:lpstr>
      <vt:lpstr>After you finish todays’ work</vt:lpstr>
      <vt:lpstr>Output: code</vt:lpstr>
      <vt:lpstr>R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Xurui Jin</dc:creator>
  <cp:lastModifiedBy>Xian Zhang</cp:lastModifiedBy>
  <cp:revision>35</cp:revision>
  <dcterms:created xsi:type="dcterms:W3CDTF">2021-08-05T23:55:23Z</dcterms:created>
  <dcterms:modified xsi:type="dcterms:W3CDTF">2024-05-16T19:30:40Z</dcterms:modified>
</cp:coreProperties>
</file>